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7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1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9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7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1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6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3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9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9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D8F1F-A5CF-4437-AFF2-C3EEA8762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ru-RU" sz="4400"/>
              <a:t>Изменение климата и коренные малочисленные народы Севера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08A5D4-E561-4B05-AE63-F9D17074B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500"/>
              <a:t>Дарья Егерева</a:t>
            </a:r>
            <a:endParaRPr lang="ru-RU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3F100-F025-4235-8687-E32F6A596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13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B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1421944-7191-4924-A496-FEBC4CE00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745" y="829423"/>
            <a:ext cx="10594510" cy="521779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2C5812-98F4-434D-A9C2-3B9959A775F8}"/>
              </a:ext>
            </a:extLst>
          </p:cNvPr>
          <p:cNvSpPr/>
          <p:nvPr/>
        </p:nvSpPr>
        <p:spPr>
          <a:xfrm>
            <a:off x="5581650" y="372224"/>
            <a:ext cx="8620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C4C4C"/>
                </a:solidFill>
                <a:effectLst/>
                <a:latin typeface="open_sans"/>
              </a:rPr>
              <a:t>made by </a:t>
            </a:r>
            <a:r>
              <a:rPr lang="en-US" b="0" i="0" dirty="0" err="1">
                <a:solidFill>
                  <a:srgbClr val="4C4C4C"/>
                </a:solidFill>
                <a:effectLst/>
                <a:latin typeface="open_sans"/>
              </a:rPr>
              <a:t>Demidionov</a:t>
            </a:r>
            <a:r>
              <a:rPr lang="en-US" b="0" i="0" dirty="0">
                <a:solidFill>
                  <a:srgbClr val="4C4C4C"/>
                </a:solidFill>
                <a:effectLst/>
                <a:latin typeface="open_sans"/>
              </a:rPr>
              <a:t> </a:t>
            </a:r>
            <a:r>
              <a:rPr lang="en-US" b="0" i="0" dirty="0" err="1">
                <a:solidFill>
                  <a:srgbClr val="4C4C4C"/>
                </a:solidFill>
                <a:effectLst/>
                <a:latin typeface="open_sans"/>
              </a:rPr>
              <a:t>Mihail</a:t>
            </a:r>
            <a:r>
              <a:rPr lang="en-US" b="0" i="0" dirty="0">
                <a:solidFill>
                  <a:srgbClr val="4C4C4C"/>
                </a:solidFill>
                <a:effectLst/>
                <a:latin typeface="open_sans"/>
              </a:rPr>
              <a:t> (demidionovforwork@gmail.com)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03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1BD1A3-A004-436A-8943-889D6C2C18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389" r="1" b="1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BD8BA-A624-4EC5-932B-2C90E534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>
                <a:solidFill>
                  <a:srgbClr val="FFFFFF"/>
                </a:solidFill>
              </a:rPr>
              <a:t>Изменение климата в районах проживания коренных народов Севера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233AFD-4C27-4022-BB0D-122831E76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8648" y="2978254"/>
            <a:ext cx="3153580" cy="2444238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</a:rPr>
              <a:t>Любые климатические изменения влияют на системы жизнеобеспечения (традиционное природопользование, традиционную хозяйственную деятельность и бытовые условия жизни) </a:t>
            </a:r>
          </a:p>
          <a:p>
            <a:pPr>
              <a:lnSpc>
                <a:spcPct val="100000"/>
              </a:lnSpc>
            </a:pPr>
            <a:r>
              <a:rPr lang="ru-RU" i="1" dirty="0" err="1"/>
              <a:t>Фоо</a:t>
            </a:r>
            <a:r>
              <a:rPr lang="ru-RU" i="1" dirty="0"/>
              <a:t>: </a:t>
            </a:r>
            <a:r>
              <a:rPr lang="en-US" i="1" dirty="0"/>
              <a:t>forum.usinsk.in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1308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000"/>
                <a:lumOff val="9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50786-D9BD-456D-8AA9-5CCFF586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8322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Угрозы и риски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2EFBC8-13CC-4ABF-9922-ED68F714A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Социально-экономические</a:t>
            </a: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8F0598-F136-49BF-956C-99EFD3103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476870"/>
            <a:ext cx="4639736" cy="3392225"/>
          </a:xfrm>
        </p:spPr>
        <p:txBody>
          <a:bodyPr>
            <a:normAutofit fontScale="55000" lnSpcReduction="20000"/>
          </a:bodyPr>
          <a:lstStyle/>
          <a:p>
            <a:r>
              <a:rPr lang="ru-RU" sz="2500" dirty="0"/>
              <a:t>Разрушение зданий, дорог, трубопроводов и других объектов инфраструктуры </a:t>
            </a:r>
          </a:p>
          <a:p>
            <a:r>
              <a:rPr lang="ru-RU" sz="2500" dirty="0"/>
              <a:t> Обрушение береговой линии</a:t>
            </a:r>
          </a:p>
          <a:p>
            <a:r>
              <a:rPr lang="ru-RU" sz="2500" dirty="0"/>
              <a:t> Изменение транспортных схем вследствие более позднего замерзания и раннего вскрытия рек, озер; </a:t>
            </a:r>
          </a:p>
          <a:p>
            <a:r>
              <a:rPr lang="ru-RU" sz="2500" dirty="0"/>
              <a:t>Увеличение расходов на предотвращение и ликвидацию последствий стихийных бедствий (наводнения, лесные пожары). </a:t>
            </a:r>
          </a:p>
          <a:p>
            <a:r>
              <a:rPr lang="ru-RU" sz="2500" dirty="0"/>
              <a:t> Рост убытков сельскохозяйственного производства.</a:t>
            </a:r>
          </a:p>
          <a:p>
            <a:r>
              <a:rPr lang="ru-RU" sz="2500" dirty="0"/>
              <a:t>Изменение структуры расселения в результате переселений и миграции населения</a:t>
            </a:r>
            <a:r>
              <a:rPr lang="ru-RU" dirty="0"/>
              <a:t>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4B4C129-2B65-40FF-9F92-86D5834AE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/>
              <a:t>Медицинские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979EDC-A546-4989-828A-944F7DF63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944" y="2476871"/>
            <a:ext cx="4639736" cy="3392224"/>
          </a:xfrm>
        </p:spPr>
        <p:txBody>
          <a:bodyPr>
            <a:noAutofit/>
          </a:bodyPr>
          <a:lstStyle/>
          <a:p>
            <a:r>
              <a:rPr lang="ru-RU" sz="1400" dirty="0"/>
              <a:t>Расширение ареала носителей возбудителей инфекционных заболеваний ( клещевой энцефалит, клещевой боррелиоз, туляремия, сибирская язва и др.) вынос возбудителей особо опасных инфекций (холера, оспа, сибирская язва)</a:t>
            </a:r>
          </a:p>
          <a:p>
            <a:r>
              <a:rPr lang="ru-RU" sz="1400" dirty="0"/>
              <a:t>Повышение уровня смертности населения из-за увеличения числа несчастных случаев, связанных со снижением безопасности перемещений при изменении параметров льда и погодных условий, ростом стихийных бедствий (наводнения, лесные пожары</a:t>
            </a:r>
          </a:p>
          <a:p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2511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20EF9-70BD-4513-A92E-AA9CAB74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2800" dirty="0"/>
              <a:t>Изменение традиционного образа жизни</a:t>
            </a:r>
            <a:br>
              <a:rPr lang="ru-RU" sz="2800" dirty="0"/>
            </a:br>
            <a:r>
              <a:rPr lang="ru-RU" sz="1100" dirty="0" err="1"/>
              <a:t>foto</a:t>
            </a:r>
            <a:r>
              <a:rPr lang="ru-RU" sz="1100" dirty="0"/>
              <a:t>: www.ethnic.ru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:a16="http://schemas.microsoft.com/office/drawing/2014/main" id="{DA5A390A-0509-47E3-849C-0737D71CA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225" y="2546224"/>
            <a:ext cx="3905250" cy="3342747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 - </a:t>
            </a:r>
            <a:r>
              <a:rPr lang="ru-RU" sz="1700" dirty="0"/>
              <a:t>изменение ареала расселения и миграции промысловых животных;</a:t>
            </a:r>
          </a:p>
          <a:p>
            <a:pPr>
              <a:lnSpc>
                <a:spcPct val="90000"/>
              </a:lnSpc>
            </a:pPr>
            <a:br>
              <a:rPr lang="ru-RU" sz="1700" dirty="0"/>
            </a:br>
            <a:r>
              <a:rPr lang="ru-RU" sz="1700" dirty="0"/>
              <a:t>- изменение параметров снежного покрова и речного льда, доступности и структуры кормовых пастбищ;</a:t>
            </a:r>
          </a:p>
          <a:p>
            <a:pPr>
              <a:lnSpc>
                <a:spcPct val="90000"/>
              </a:lnSpc>
            </a:pPr>
            <a:br>
              <a:rPr lang="ru-RU" sz="1700" dirty="0"/>
            </a:br>
            <a:r>
              <a:rPr lang="ru-RU" sz="1700" dirty="0"/>
              <a:t>- увеличение инфицированности животных, птиц и рыб, вытеснение северных видов представителями фауны и флоры других регионов, уменьшение урожайности ягод и т.д.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98889E6-4A33-42BC-8CE8-3CB6972E9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59" r="17675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54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28257-4892-4099-9A87-E5E135A1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Миграция животных</a:t>
            </a:r>
          </a:p>
        </p:txBody>
      </p:sp>
      <p:pic>
        <p:nvPicPr>
          <p:cNvPr id="5" name="Объект 4" descr="Изображение выглядит как собака, внешний, животное, снег&#10;&#10;Автоматически созданное описание">
            <a:extLst>
              <a:ext uri="{FF2B5EF4-FFF2-40B4-BE49-F238E27FC236}">
                <a16:creationId xmlns:a16="http://schemas.microsoft.com/office/drawing/2014/main" id="{B6D6BEDF-D2C9-4762-883A-313F258C1A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6497" y="640080"/>
            <a:ext cx="3657599" cy="3602736"/>
          </a:xfrm>
          <a:prstGeom prst="rect">
            <a:avLst/>
          </a:prstGeom>
        </p:spPr>
      </p:pic>
      <p:pic>
        <p:nvPicPr>
          <p:cNvPr id="6" name="Объект 5" descr="Изображение выглядит как трава, животное, внешний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BA1179B9-274F-418D-94A3-AF1CC385FD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6867" y="678454"/>
            <a:ext cx="5302232" cy="352598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595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9F9A5-2DF5-49D3-B98A-9A837BAF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2300" dirty="0"/>
              <a:t>Платформа местных общин и коренных народов при рамочной конвенции ООН об изменении климата</a:t>
            </a:r>
          </a:p>
        </p:txBody>
      </p:sp>
      <p:cxnSp>
        <p:nvCxnSpPr>
          <p:cNvPr id="26" name="Straight Connector 18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7">
            <a:extLst>
              <a:ext uri="{FF2B5EF4-FFF2-40B4-BE49-F238E27FC236}">
                <a16:creationId xmlns:a16="http://schemas.microsoft.com/office/drawing/2014/main" id="{E3EF7914-AA51-49CB-8584-BB8CB6D46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257" y="2407436"/>
            <a:ext cx="3690257" cy="3461658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/>
              <a:t>Платформа имеет три основных функции: 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обмен знаниями, и здесь традиционные знания коренных народов, местных общин имеют огромное значение; 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развитие сотрудничества на любых уровнях: с правительствами, заинтересованными сторонами, платформа обеспечивает эту функцию, так как её создание было обеспечено высоким уровнем обсуждений и вовлечения разных сторон; 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внедрение новых технологий, в том числе тех, которые облегчат коренным народам и местным общинам процесс наблюдения за изменяющимся климатом</a:t>
            </a:r>
          </a:p>
        </p:txBody>
      </p:sp>
      <p:pic>
        <p:nvPicPr>
          <p:cNvPr id="4" name="Объект 3" descr="Изображение выглядит как человек, внутренний, мужчи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022354C8-AB93-4B18-A283-E9D1C4D8AC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485" r="2" b="2"/>
          <a:stretch/>
        </p:blipFill>
        <p:spPr>
          <a:xfrm>
            <a:off x="4648201" y="640081"/>
            <a:ext cx="6909801" cy="5314406"/>
          </a:xfrm>
          <a:prstGeom prst="rect">
            <a:avLst/>
          </a:prstGeom>
        </p:spPr>
      </p:pic>
      <p:sp>
        <p:nvSpPr>
          <p:cNvPr id="27" name="Rectangle 20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917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6F37E-AEF0-4496-B057-A722FD0C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коренных народов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8E14D3-F49A-4941-9D8E-B68F258A2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458" y="2120901"/>
            <a:ext cx="5044558" cy="3534176"/>
          </a:xfrm>
        </p:spPr>
        <p:txBody>
          <a:bodyPr>
            <a:noAutofit/>
          </a:bodyPr>
          <a:lstStyle/>
          <a:p>
            <a:r>
              <a:rPr lang="ru-RU" sz="1000" b="1" dirty="0"/>
              <a:t>СОЗДАТЬ СИСТЕМУ ОЦЕНКИ КЛИМАТИЧЕСКИХ ИЗМЕНЕНИЙ, ВКЛЮЧАЯ ЭТНОЭКОЛОГИЧЕСКИЙ МОНИТОРИНГ С УЧАСТИЕМ ПРЕДСТАВИТЕЛЕЙ КОРЕННЫХ НАРОДОВ, ВЕДУЩИХ ТРАДИЦИОННЫЙ ОБРАЗ ЖИЗНИ</a:t>
            </a:r>
          </a:p>
          <a:p>
            <a:br>
              <a:rPr lang="ru-RU" sz="1000" b="1" dirty="0"/>
            </a:br>
            <a:r>
              <a:rPr lang="ru-RU" sz="1000" b="1" dirty="0"/>
              <a:t> РАЗРАБОТАТЬ ПРОФИЛАКТИЧЕСКИЕ ПРОГРАММЫ ПО ЗАЩИТЕ НАСЕЛЕНИЯ, НЕОБХОДИМЫЕ ДЛЯ МИНИМИЗАЦИИ НЕБЛАГОПРИЯТНЫХ (ЭКОЛОГИЧЕСКИХ, ЭКОНОМИЧЕСКИХ, СОЦИОКУЛЬТУРНЫХ) ПОСЛЕДСТВИЙ ИЗМЕНЕНИЯ КЛИМАТА</a:t>
            </a:r>
          </a:p>
          <a:p>
            <a:br>
              <a:rPr lang="ru-RU" sz="1000" b="1" dirty="0"/>
            </a:br>
            <a:r>
              <a:rPr lang="ru-RU" sz="1000" b="1" dirty="0"/>
              <a:t> РАЗРАБОТАТЬ МЕРЫ ПО РАСПРОСТРАНЕНИЮ ЗНАНИЙ СРЕДИ НАСЕЛЕНИЯ О ВЛИЯНИИ ГЛОБАЛЬНЫХ ИЗМЕНЕНИЙ КЛИМАТА И ДОСТИЖЕНИЮ СОЦИАЛЬНОГО ПАРТНЕРСТВА В РЕШЕНИИ ЭТИХ ПРОБЛЕМ</a:t>
            </a:r>
          </a:p>
          <a:p>
            <a:br>
              <a:rPr lang="ru-RU" sz="1000" b="1" dirty="0"/>
            </a:br>
            <a:r>
              <a:rPr lang="ru-RU" sz="1000" b="1" dirty="0"/>
              <a:t>РАСШИРИТЬ ФУНДАМЕНТАЛЬНЫЕ И ПРИКЛАДНЫЕ НАУЧНЫЕ ИССЛЕДОВАНИЯ ПО ВЛИЯНИЮ ГЛОБАЛЬНЫХ КЛИМАТИЧЕСКИХ ИЗМЕНЕНИЙ НА ЗДОРОВЬЕ И ОБРАЗ ЖИЗНИ НАСЕЛЕНИЯ-</a:t>
            </a:r>
          </a:p>
          <a:p>
            <a:pPr marL="0" indent="0">
              <a:buNone/>
            </a:pPr>
            <a:r>
              <a:rPr lang="ru-RU" sz="900" dirty="0"/>
              <a:t>парламентские слушания «Ил-</a:t>
            </a:r>
            <a:r>
              <a:rPr lang="ru-RU" sz="900" dirty="0" err="1"/>
              <a:t>Тумэн</a:t>
            </a:r>
            <a:r>
              <a:rPr lang="ru-RU" sz="900" dirty="0"/>
              <a:t>» на тему «</a:t>
            </a:r>
            <a:r>
              <a:rPr lang="ru-RU" sz="900" b="1" dirty="0"/>
              <a:t>Влияние изменения климата на ведение традиционного образа жизни и традиционной хозяйственной деятельности в местах традиционного проживания коренных малочисленных народов Севера</a:t>
            </a:r>
            <a:r>
              <a:rPr lang="ru-RU" sz="900" dirty="0"/>
              <a:t>».</a:t>
            </a:r>
            <a:endParaRPr lang="ru-RU" sz="9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F5172D-08DD-4FED-A92A-B8ABA140C6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b="1" dirty="0"/>
              <a:t>УВАЖАТЬ ПРАВА КОРЕННЫХ НАРОДОВ В РАМКАХ БОЛЕЕ ШИРОКОГО ПРАВОЗАЩИТНОГО ПОДХОДА В СТРАТЕГИЯХ И МЕРАХ В СФЕРЕ ИЗМЕНЕНИЯ КЛИМАТА</a:t>
            </a:r>
          </a:p>
          <a:p>
            <a:r>
              <a:rPr lang="ru-RU" b="1" dirty="0"/>
              <a:t>ПРИЗНАТЬ И УВАЖАТЬ ТРАДИЦИОННЫЕ ЗНАНИЯ, ИННОВАЦИИ И ПОЛОЖИТЕЛЬНЫЙ ВКЛАД КОРЕННЫХ НАРОДОВ В АДАПТАЦИЮ К ИЗМЕНЕНИЮ КЛИМАТА И СМЯГЧЕНИЕ ЕГО ОТРИЦАТЕЛЬНЫХ ПОСЛЕДСТВИЙ</a:t>
            </a:r>
          </a:p>
          <a:p>
            <a:r>
              <a:rPr lang="ru-RU" b="1" dirty="0"/>
              <a:t>ОБЕСПЕЧИТЬ ПОЛНОЕ И ЭФФЕКТИВНОЕ УЧАСТИЕ КОРЕННЫХ НАРОДОВ, ВКЛЮЧАЯ ЖЕНЩИН, ИНВАЛИДОВ И МОЛОДЕЖЬ, В ПРОЦЕССАХ И ПРОГРАММАХ В СФЕРЕ ИЗМЕНЕНИЯ КЛИМАТА НА МЕСТНОМ, НАЦИОНАЛЬНОМ, РЕГИОНАЛЬНОМ И МЕЖДУНАРОДНОМ УРОВНЯХ</a:t>
            </a:r>
          </a:p>
          <a:p>
            <a:r>
              <a:rPr lang="ru-RU" b="1" dirty="0"/>
              <a:t>ОБЕСПЕЧИТЬ ПРЯМОЙ ДОСТУП К ФИНАНСИРОВАНИЮ ДЕЯТЕЛЬНОСТИ, СВЯЗАННОЙ С ИЗМЕНЕНИЕМ КЛИМАТА, И ФОНДАМ ДЛЯ КОРЕННЫХ НАРОДОВ ИЗ РАЗВИТЫХ И РАЗВИВАЮЩИХСЯ СТРАН ОТНОСИТЕЛЬНО ВСЕХ ВИДОВ ДЕЯТЕЛЬНОСТИ, СВЯЗАННОЙ С ИЗМЕНЕНИЕМ КЛИМАТА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4115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2D3920"/>
      </a:dk2>
      <a:lt2>
        <a:srgbClr val="E8E2E3"/>
      </a:lt2>
      <a:accent1>
        <a:srgbClr val="2CB4A7"/>
      </a:accent1>
      <a:accent2>
        <a:srgbClr val="20B66A"/>
      </a:accent2>
      <a:accent3>
        <a:srgbClr val="2DB837"/>
      </a:accent3>
      <a:accent4>
        <a:srgbClr val="53B620"/>
      </a:accent4>
      <a:accent5>
        <a:srgbClr val="8CAB2A"/>
      </a:accent5>
      <a:accent6>
        <a:srgbClr val="B99F21"/>
      </a:accent6>
      <a:hlink>
        <a:srgbClr val="658B2E"/>
      </a:hlink>
      <a:folHlink>
        <a:srgbClr val="7F7F7F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558</Words>
  <Application>Microsoft Office PowerPoint</Application>
  <PresentationFormat>Широкоэкранный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 Nova</vt:lpstr>
      <vt:lpstr>Arial Nova Light</vt:lpstr>
      <vt:lpstr>Calibri</vt:lpstr>
      <vt:lpstr>open_sans</vt:lpstr>
      <vt:lpstr>RetrospectVTI</vt:lpstr>
      <vt:lpstr>Изменение климата и коренные малочисленные народы Севера</vt:lpstr>
      <vt:lpstr>Презентация PowerPoint</vt:lpstr>
      <vt:lpstr>Изменение климата в районах проживания коренных народов Севера</vt:lpstr>
      <vt:lpstr>Угрозы и риски </vt:lpstr>
      <vt:lpstr>Изменение традиционного образа жизни foto: www.ethnic.ru</vt:lpstr>
      <vt:lpstr>Миграция животных</vt:lpstr>
      <vt:lpstr>Платформа местных общин и коренных народов при рамочной конвенции ООН об изменении климата</vt:lpstr>
      <vt:lpstr>Рекомендации коренных народов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Изменение климата и коренные малочисленные народы Севера</dc:title>
  <dc:creator>Дарья Егерева</dc:creator>
  <cp:lastModifiedBy>Дарья Егерева</cp:lastModifiedBy>
  <cp:revision>4</cp:revision>
  <dcterms:created xsi:type="dcterms:W3CDTF">2020-04-25T09:37:07Z</dcterms:created>
  <dcterms:modified xsi:type="dcterms:W3CDTF">2022-01-29T17:23:47Z</dcterms:modified>
</cp:coreProperties>
</file>